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
      <p:font typeface="Tomorrow" charset="1" panose="00000000000000000000"/>
      <p:regular r:id="rId19"/>
    </p:embeddedFont>
    <p:embeddedFont>
      <p:font typeface="Tomorrow Bold" charset="1" panose="00000000000000000000"/>
      <p:regular r:id="rId20"/>
    </p:embeddedFont>
    <p:embeddedFont>
      <p:font typeface="Tomorrow Italics" charset="1" panose="00000000000000000000"/>
      <p:regular r:id="rId21"/>
    </p:embeddedFont>
    <p:embeddedFont>
      <p:font typeface="Tomorrow Bold Italics" charset="1" panose="00000000000000000000"/>
      <p:regular r:id="rId22"/>
    </p:embeddedFont>
    <p:embeddedFont>
      <p:font typeface="Tomorrow Thin" charset="1" panose="00000000000000000000"/>
      <p:regular r:id="rId23"/>
    </p:embeddedFont>
    <p:embeddedFont>
      <p:font typeface="Tomorrow Thin Italics" charset="1" panose="00000000000000000000"/>
      <p:regular r:id="rId24"/>
    </p:embeddedFont>
    <p:embeddedFont>
      <p:font typeface="Inter" charset="1" panose="020B0502030000000004"/>
      <p:regular r:id="rId25"/>
    </p:embeddedFont>
    <p:embeddedFont>
      <p:font typeface="Inter Bold" charset="1" panose="020B0802030000000004"/>
      <p:regular r:id="rId26"/>
    </p:embeddedFont>
    <p:embeddedFont>
      <p:font typeface="Inter Italics" charset="1" panose="020B0502030000000004"/>
      <p:regular r:id="rId27"/>
    </p:embeddedFont>
    <p:embeddedFont>
      <p:font typeface="Inter Bold Italics" charset="1" panose="020B0802030000000004"/>
      <p:regular r:id="rId28"/>
    </p:embeddedFont>
    <p:embeddedFont>
      <p:font typeface="Inter Thin" charset="1" panose="020B0A02050000000004"/>
      <p:regular r:id="rId29"/>
    </p:embeddedFont>
    <p:embeddedFont>
      <p:font typeface="Inter Thin Italics" charset="1" panose="020B0A02050000000004"/>
      <p:regular r:id="rId30"/>
    </p:embeddedFont>
    <p:embeddedFont>
      <p:font typeface="Inter Extra-Light" charset="1" panose="02000503000000020004"/>
      <p:regular r:id="rId31"/>
    </p:embeddedFont>
    <p:embeddedFont>
      <p:font typeface="Inter Light" charset="1" panose="02000503000000020004"/>
      <p:regular r:id="rId32"/>
    </p:embeddedFont>
    <p:embeddedFont>
      <p:font typeface="Inter Medium" charset="1" panose="02000503000000020004"/>
      <p:regular r:id="rId33"/>
    </p:embeddedFont>
    <p:embeddedFont>
      <p:font typeface="Inter Semi-Bold" charset="1" panose="02000503000000020004"/>
      <p:regular r:id="rId34"/>
    </p:embeddedFont>
    <p:embeddedFont>
      <p:font typeface="Inter Ultra-Bold" charset="1" panose="02000503000000020004"/>
      <p:regular r:id="rId35"/>
    </p:embeddedFont>
    <p:embeddedFont>
      <p:font typeface="Inter Heavy" charset="1" panose="020005030000000200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680519" y="3143650"/>
            <a:ext cx="14381689" cy="2888293"/>
            <a:chOff x="0" y="0"/>
            <a:chExt cx="19175586" cy="3851057"/>
          </a:xfrm>
        </p:grpSpPr>
        <p:sp>
          <p:nvSpPr>
            <p:cNvPr name="TextBox 3" id="3"/>
            <p:cNvSpPr txBox="true"/>
            <p:nvPr/>
          </p:nvSpPr>
          <p:spPr>
            <a:xfrm rot="0">
              <a:off x="0" y="76200"/>
              <a:ext cx="19175586" cy="1752610"/>
            </a:xfrm>
            <a:prstGeom prst="rect">
              <a:avLst/>
            </a:prstGeom>
          </p:spPr>
          <p:txBody>
            <a:bodyPr anchor="t" rtlCol="false" tIns="0" lIns="0" bIns="0" rIns="0">
              <a:spAutoFit/>
            </a:bodyPr>
            <a:lstStyle/>
            <a:p>
              <a:pPr algn="ctr">
                <a:lnSpc>
                  <a:spcPts val="9900"/>
                </a:lnSpc>
              </a:pPr>
              <a:r>
                <a:rPr lang="en-US" sz="9000">
                  <a:solidFill>
                    <a:srgbClr val="FEFFFD"/>
                  </a:solidFill>
                  <a:latin typeface="Inter Bold"/>
                </a:rPr>
                <a:t>BÁO CÁO BÀI TẬP LỚN</a:t>
              </a:r>
            </a:p>
          </p:txBody>
        </p:sp>
        <p:sp>
          <p:nvSpPr>
            <p:cNvPr name="TextBox 4" id="4"/>
            <p:cNvSpPr txBox="true"/>
            <p:nvPr/>
          </p:nvSpPr>
          <p:spPr>
            <a:xfrm rot="0">
              <a:off x="2319025" y="3197007"/>
              <a:ext cx="14537536" cy="654050"/>
            </a:xfrm>
            <a:prstGeom prst="rect">
              <a:avLst/>
            </a:prstGeom>
          </p:spPr>
          <p:txBody>
            <a:bodyPr anchor="t" rtlCol="false" tIns="0" lIns="0" bIns="0" rIns="0">
              <a:spAutoFit/>
            </a:bodyPr>
            <a:lstStyle/>
            <a:p>
              <a:pPr algn="ctr">
                <a:lnSpc>
                  <a:spcPts val="4199"/>
                </a:lnSpc>
              </a:pPr>
              <a:r>
                <a:rPr lang="en-US" sz="2999">
                  <a:solidFill>
                    <a:srgbClr val="FEFFFD"/>
                  </a:solidFill>
                  <a:latin typeface="Inter"/>
                </a:rPr>
                <a:t>-Hệ thống và Công nghệ Web-</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414" y="2564038"/>
            <a:ext cx="8460435" cy="5949531"/>
          </a:xfrm>
          <a:custGeom>
            <a:avLst/>
            <a:gdLst/>
            <a:ahLst/>
            <a:cxnLst/>
            <a:rect r="r" b="b" t="t" l="l"/>
            <a:pathLst>
              <a:path h="5949531" w="8460435">
                <a:moveTo>
                  <a:pt x="0" y="0"/>
                </a:moveTo>
                <a:lnTo>
                  <a:pt x="8460435" y="0"/>
                </a:lnTo>
                <a:lnTo>
                  <a:pt x="8460435" y="5949531"/>
                </a:lnTo>
                <a:lnTo>
                  <a:pt x="0" y="5949531"/>
                </a:lnTo>
                <a:lnTo>
                  <a:pt x="0" y="0"/>
                </a:lnTo>
                <a:close/>
              </a:path>
            </a:pathLst>
          </a:custGeom>
          <a:blipFill>
            <a:blip r:embed="rId2"/>
            <a:stretch>
              <a:fillRect l="0" t="0" r="0" b="0"/>
            </a:stretch>
          </a:blipFill>
        </p:spPr>
      </p:sp>
      <p:sp>
        <p:nvSpPr>
          <p:cNvPr name="Freeform 3" id="3"/>
          <p:cNvSpPr/>
          <p:nvPr/>
        </p:nvSpPr>
        <p:spPr>
          <a:xfrm flipH="false" flipV="false" rot="0">
            <a:off x="9144000" y="2787048"/>
            <a:ext cx="8571118" cy="5919621"/>
          </a:xfrm>
          <a:custGeom>
            <a:avLst/>
            <a:gdLst/>
            <a:ahLst/>
            <a:cxnLst/>
            <a:rect r="r" b="b" t="t" l="l"/>
            <a:pathLst>
              <a:path h="5919621" w="8571118">
                <a:moveTo>
                  <a:pt x="0" y="0"/>
                </a:moveTo>
                <a:lnTo>
                  <a:pt x="8571118" y="0"/>
                </a:lnTo>
                <a:lnTo>
                  <a:pt x="8571118" y="5919621"/>
                </a:lnTo>
                <a:lnTo>
                  <a:pt x="0" y="5919621"/>
                </a:lnTo>
                <a:lnTo>
                  <a:pt x="0" y="0"/>
                </a:lnTo>
                <a:close/>
              </a:path>
            </a:pathLst>
          </a:custGeom>
          <a:blipFill>
            <a:blip r:embed="rId3"/>
            <a:stretch>
              <a:fillRect l="0" t="0" r="0" b="0"/>
            </a:stretch>
          </a:blipFill>
        </p:spPr>
      </p:sp>
      <p:sp>
        <p:nvSpPr>
          <p:cNvPr name="TextBox 4" id="4"/>
          <p:cNvSpPr txBox="true"/>
          <p:nvPr/>
        </p:nvSpPr>
        <p:spPr>
          <a:xfrm rot="0">
            <a:off x="777491" y="650861"/>
            <a:ext cx="4144070"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Kèn &amp; Sáo:</a:t>
            </a:r>
          </a:p>
        </p:txBody>
      </p:sp>
      <p:sp>
        <p:nvSpPr>
          <p:cNvPr name="TextBox 5" id="5"/>
          <p:cNvSpPr txBox="true"/>
          <p:nvPr/>
        </p:nvSpPr>
        <p:spPr>
          <a:xfrm rot="0">
            <a:off x="12568186" y="650861"/>
            <a:ext cx="3170932"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Organ: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772095"/>
            <a:ext cx="7389913" cy="6742811"/>
          </a:xfrm>
          <a:custGeom>
            <a:avLst/>
            <a:gdLst/>
            <a:ahLst/>
            <a:cxnLst/>
            <a:rect r="r" b="b" t="t" l="l"/>
            <a:pathLst>
              <a:path h="6742811" w="7389913">
                <a:moveTo>
                  <a:pt x="0" y="0"/>
                </a:moveTo>
                <a:lnTo>
                  <a:pt x="7389913" y="0"/>
                </a:lnTo>
                <a:lnTo>
                  <a:pt x="7389913" y="6742810"/>
                </a:lnTo>
                <a:lnTo>
                  <a:pt x="0" y="6742810"/>
                </a:lnTo>
                <a:lnTo>
                  <a:pt x="0" y="0"/>
                </a:lnTo>
                <a:close/>
              </a:path>
            </a:pathLst>
          </a:custGeom>
          <a:blipFill>
            <a:blip r:embed="rId2"/>
            <a:stretch>
              <a:fillRect l="0" t="0" r="0" b="0"/>
            </a:stretch>
          </a:blipFill>
        </p:spPr>
      </p:sp>
      <p:sp>
        <p:nvSpPr>
          <p:cNvPr name="Freeform 3" id="3"/>
          <p:cNvSpPr/>
          <p:nvPr/>
        </p:nvSpPr>
        <p:spPr>
          <a:xfrm flipH="false" flipV="false" rot="0">
            <a:off x="9414486" y="1772095"/>
            <a:ext cx="8405377" cy="6475419"/>
          </a:xfrm>
          <a:custGeom>
            <a:avLst/>
            <a:gdLst/>
            <a:ahLst/>
            <a:cxnLst/>
            <a:rect r="r" b="b" t="t" l="l"/>
            <a:pathLst>
              <a:path h="6475419" w="8405377">
                <a:moveTo>
                  <a:pt x="0" y="0"/>
                </a:moveTo>
                <a:lnTo>
                  <a:pt x="8405376" y="0"/>
                </a:lnTo>
                <a:lnTo>
                  <a:pt x="8405376" y="6475418"/>
                </a:lnTo>
                <a:lnTo>
                  <a:pt x="0" y="6475418"/>
                </a:lnTo>
                <a:lnTo>
                  <a:pt x="0" y="0"/>
                </a:lnTo>
                <a:close/>
              </a:path>
            </a:pathLst>
          </a:custGeom>
          <a:blipFill>
            <a:blip r:embed="rId3"/>
            <a:stretch>
              <a:fillRect l="0" t="0" r="0" b="0"/>
            </a:stretch>
          </a:blipFill>
        </p:spPr>
      </p:sp>
      <p:sp>
        <p:nvSpPr>
          <p:cNvPr name="TextBox 4" id="4"/>
          <p:cNvSpPr txBox="true"/>
          <p:nvPr/>
        </p:nvSpPr>
        <p:spPr>
          <a:xfrm rot="0">
            <a:off x="797100" y="349222"/>
            <a:ext cx="2731691"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Cart:</a:t>
            </a:r>
          </a:p>
        </p:txBody>
      </p:sp>
      <p:sp>
        <p:nvSpPr>
          <p:cNvPr name="TextBox 5" id="5"/>
          <p:cNvSpPr txBox="true"/>
          <p:nvPr/>
        </p:nvSpPr>
        <p:spPr>
          <a:xfrm rot="0">
            <a:off x="10786409" y="349222"/>
            <a:ext cx="4237831"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Check-out: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7692" y="1319693"/>
            <a:ext cx="12185792" cy="2820747"/>
          </a:xfrm>
          <a:custGeom>
            <a:avLst/>
            <a:gdLst/>
            <a:ahLst/>
            <a:cxnLst/>
            <a:rect r="r" b="b" t="t" l="l"/>
            <a:pathLst>
              <a:path h="2820747" w="12185792">
                <a:moveTo>
                  <a:pt x="0" y="0"/>
                </a:moveTo>
                <a:lnTo>
                  <a:pt x="12185792" y="0"/>
                </a:lnTo>
                <a:lnTo>
                  <a:pt x="12185792" y="2820747"/>
                </a:lnTo>
                <a:lnTo>
                  <a:pt x="0" y="2820747"/>
                </a:lnTo>
                <a:lnTo>
                  <a:pt x="0" y="0"/>
                </a:lnTo>
                <a:close/>
              </a:path>
            </a:pathLst>
          </a:custGeom>
          <a:blipFill>
            <a:blip r:embed="rId2"/>
            <a:stretch>
              <a:fillRect l="0" t="0" r="0" b="-53106"/>
            </a:stretch>
          </a:blipFill>
        </p:spPr>
      </p:sp>
      <p:sp>
        <p:nvSpPr>
          <p:cNvPr name="Freeform 3" id="3"/>
          <p:cNvSpPr/>
          <p:nvPr/>
        </p:nvSpPr>
        <p:spPr>
          <a:xfrm flipH="false" flipV="false" rot="0">
            <a:off x="1187692" y="4140440"/>
            <a:ext cx="12204619" cy="2590858"/>
          </a:xfrm>
          <a:custGeom>
            <a:avLst/>
            <a:gdLst/>
            <a:ahLst/>
            <a:cxnLst/>
            <a:rect r="r" b="b" t="t" l="l"/>
            <a:pathLst>
              <a:path h="2590858" w="12204619">
                <a:moveTo>
                  <a:pt x="0" y="0"/>
                </a:moveTo>
                <a:lnTo>
                  <a:pt x="12204619" y="0"/>
                </a:lnTo>
                <a:lnTo>
                  <a:pt x="12204619" y="2590858"/>
                </a:lnTo>
                <a:lnTo>
                  <a:pt x="0" y="2590858"/>
                </a:lnTo>
                <a:lnTo>
                  <a:pt x="0" y="0"/>
                </a:lnTo>
                <a:close/>
              </a:path>
            </a:pathLst>
          </a:custGeom>
          <a:blipFill>
            <a:blip r:embed="rId3"/>
            <a:stretch>
              <a:fillRect l="0" t="0" r="0" b="-34530"/>
            </a:stretch>
          </a:blipFill>
        </p:spPr>
      </p:sp>
      <p:sp>
        <p:nvSpPr>
          <p:cNvPr name="Freeform 4" id="4"/>
          <p:cNvSpPr/>
          <p:nvPr/>
        </p:nvSpPr>
        <p:spPr>
          <a:xfrm flipH="false" flipV="false" rot="0">
            <a:off x="1187692" y="6731298"/>
            <a:ext cx="12176326" cy="3286193"/>
          </a:xfrm>
          <a:custGeom>
            <a:avLst/>
            <a:gdLst/>
            <a:ahLst/>
            <a:cxnLst/>
            <a:rect r="r" b="b" t="t" l="l"/>
            <a:pathLst>
              <a:path h="3286193" w="12176326">
                <a:moveTo>
                  <a:pt x="0" y="0"/>
                </a:moveTo>
                <a:lnTo>
                  <a:pt x="12176326" y="0"/>
                </a:lnTo>
                <a:lnTo>
                  <a:pt x="12176326" y="3286193"/>
                </a:lnTo>
                <a:lnTo>
                  <a:pt x="0" y="3286193"/>
                </a:lnTo>
                <a:lnTo>
                  <a:pt x="0" y="0"/>
                </a:lnTo>
                <a:close/>
              </a:path>
            </a:pathLst>
          </a:custGeom>
          <a:blipFill>
            <a:blip r:embed="rId4"/>
            <a:stretch>
              <a:fillRect l="0" t="0" r="0" b="0"/>
            </a:stretch>
          </a:blipFill>
        </p:spPr>
      </p:sp>
      <p:sp>
        <p:nvSpPr>
          <p:cNvPr name="Freeform 5" id="5"/>
          <p:cNvSpPr/>
          <p:nvPr/>
        </p:nvSpPr>
        <p:spPr>
          <a:xfrm flipH="false" flipV="false" rot="0">
            <a:off x="9684942" y="1319693"/>
            <a:ext cx="9384169" cy="9162028"/>
          </a:xfrm>
          <a:custGeom>
            <a:avLst/>
            <a:gdLst/>
            <a:ahLst/>
            <a:cxnLst/>
            <a:rect r="r" b="b" t="t" l="l"/>
            <a:pathLst>
              <a:path h="9162028" w="9384169">
                <a:moveTo>
                  <a:pt x="0" y="0"/>
                </a:moveTo>
                <a:lnTo>
                  <a:pt x="9384169" y="0"/>
                </a:lnTo>
                <a:lnTo>
                  <a:pt x="9384169" y="9162029"/>
                </a:lnTo>
                <a:lnTo>
                  <a:pt x="0" y="9162029"/>
                </a:lnTo>
                <a:lnTo>
                  <a:pt x="0" y="0"/>
                </a:lnTo>
                <a:close/>
              </a:path>
            </a:pathLst>
          </a:custGeom>
          <a:blipFill>
            <a:blip r:embed="rId5"/>
            <a:stretch>
              <a:fillRect l="0" t="-852" r="-20608" b="-852"/>
            </a:stretch>
          </a:blipFill>
        </p:spPr>
      </p:sp>
      <p:sp>
        <p:nvSpPr>
          <p:cNvPr name="TextBox 6" id="6"/>
          <p:cNvSpPr txBox="true"/>
          <p:nvPr/>
        </p:nvSpPr>
        <p:spPr>
          <a:xfrm rot="0">
            <a:off x="1187692" y="349222"/>
            <a:ext cx="4432598"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MyAccount: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Freeform 3" id="3"/>
          <p:cNvSpPr/>
          <p:nvPr/>
        </p:nvSpPr>
        <p:spPr>
          <a:xfrm flipH="false" flipV="false" rot="0">
            <a:off x="8296639" y="2433499"/>
            <a:ext cx="1694723" cy="844474"/>
          </a:xfrm>
          <a:custGeom>
            <a:avLst/>
            <a:gdLst/>
            <a:ahLst/>
            <a:cxnLst/>
            <a:rect r="r" b="b" t="t" l="l"/>
            <a:pathLst>
              <a:path h="844474" w="1694723">
                <a:moveTo>
                  <a:pt x="0" y="0"/>
                </a:moveTo>
                <a:lnTo>
                  <a:pt x="1694722" y="0"/>
                </a:lnTo>
                <a:lnTo>
                  <a:pt x="1694722" y="844474"/>
                </a:lnTo>
                <a:lnTo>
                  <a:pt x="0" y="844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980410" y="-1685680"/>
            <a:ext cx="1896900" cy="2554923"/>
            <a:chOff x="0" y="0"/>
            <a:chExt cx="499595" cy="672901"/>
          </a:xfrm>
        </p:grpSpPr>
        <p:sp>
          <p:nvSpPr>
            <p:cNvPr name="Freeform 5" id="5"/>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6" id="6"/>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691099" y="8741867"/>
            <a:ext cx="1896900" cy="2554923"/>
            <a:chOff x="0" y="0"/>
            <a:chExt cx="499595" cy="672901"/>
          </a:xfrm>
        </p:grpSpPr>
        <p:sp>
          <p:nvSpPr>
            <p:cNvPr name="Freeform 8" id="8"/>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9" id="9"/>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7259300" y="2482059"/>
            <a:ext cx="1896900" cy="6259808"/>
            <a:chOff x="0" y="0"/>
            <a:chExt cx="499595" cy="1648674"/>
          </a:xfrm>
        </p:grpSpPr>
        <p:sp>
          <p:nvSpPr>
            <p:cNvPr name="Freeform 11" id="11"/>
            <p:cNvSpPr/>
            <p:nvPr/>
          </p:nvSpPr>
          <p:spPr>
            <a:xfrm flipH="false" flipV="false" rot="0">
              <a:off x="0" y="0"/>
              <a:ext cx="499595" cy="1648674"/>
            </a:xfrm>
            <a:custGeom>
              <a:avLst/>
              <a:gdLst/>
              <a:ahLst/>
              <a:cxnLst/>
              <a:rect r="r" b="b" t="t" l="l"/>
              <a:pathLst>
                <a:path h="1648674" w="499595">
                  <a:moveTo>
                    <a:pt x="0" y="0"/>
                  </a:moveTo>
                  <a:lnTo>
                    <a:pt x="499595" y="0"/>
                  </a:lnTo>
                  <a:lnTo>
                    <a:pt x="499595" y="1648674"/>
                  </a:lnTo>
                  <a:lnTo>
                    <a:pt x="0" y="1648674"/>
                  </a:lnTo>
                  <a:close/>
                </a:path>
              </a:pathLst>
            </a:custGeom>
            <a:solidFill>
              <a:srgbClr val="9F9F9F"/>
            </a:solidFill>
          </p:spPr>
        </p:sp>
        <p:sp>
          <p:nvSpPr>
            <p:cNvPr name="TextBox 12" id="12"/>
            <p:cNvSpPr txBox="true"/>
            <p:nvPr/>
          </p:nvSpPr>
          <p:spPr>
            <a:xfrm>
              <a:off x="0" y="-38100"/>
              <a:ext cx="499595" cy="1686774"/>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028700" y="3812083"/>
            <a:ext cx="16187556" cy="4849904"/>
          </a:xfrm>
          <a:prstGeom prst="rect">
            <a:avLst/>
          </a:prstGeom>
        </p:spPr>
        <p:txBody>
          <a:bodyPr anchor="t" rtlCol="false" tIns="0" lIns="0" bIns="0" rIns="0">
            <a:spAutoFit/>
          </a:bodyPr>
          <a:lstStyle/>
          <a:p>
            <a:pPr algn="ctr">
              <a:lnSpc>
                <a:spcPts val="19451"/>
              </a:lnSpc>
            </a:pPr>
            <a:r>
              <a:rPr lang="en-US" sz="13894">
                <a:solidFill>
                  <a:srgbClr val="000000"/>
                </a:solidFill>
                <a:latin typeface="Tomorrow"/>
              </a:rPr>
              <a:t>THANK FOR WATCHING</a:t>
            </a:r>
          </a:p>
        </p:txBody>
      </p:sp>
      <p:sp>
        <p:nvSpPr>
          <p:cNvPr name="TextBox 14" id="14"/>
          <p:cNvSpPr txBox="true"/>
          <p:nvPr/>
        </p:nvSpPr>
        <p:spPr>
          <a:xfrm rot="0">
            <a:off x="1028700" y="962025"/>
            <a:ext cx="5193808" cy="580390"/>
          </a:xfrm>
          <a:prstGeom prst="rect">
            <a:avLst/>
          </a:prstGeom>
        </p:spPr>
        <p:txBody>
          <a:bodyPr anchor="t" rtlCol="false" tIns="0" lIns="0" bIns="0" rIns="0">
            <a:spAutoFit/>
          </a:bodyPr>
          <a:lstStyle/>
          <a:p>
            <a:pPr>
              <a:lnSpc>
                <a:spcPts val="4759"/>
              </a:lnSpc>
            </a:pPr>
            <a:r>
              <a:rPr lang="en-US" sz="3399">
                <a:solidFill>
                  <a:srgbClr val="000000"/>
                </a:solidFill>
                <a:latin typeface="Garet Light"/>
              </a:rPr>
              <a:t>November 2023</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EFFFD"/>
        </a:solidFill>
      </p:bgPr>
    </p:bg>
    <p:spTree>
      <p:nvGrpSpPr>
        <p:cNvPr id="1" name=""/>
        <p:cNvGrpSpPr/>
        <p:nvPr/>
      </p:nvGrpSpPr>
      <p:grpSpPr>
        <a:xfrm>
          <a:off x="0" y="0"/>
          <a:ext cx="0" cy="0"/>
          <a:chOff x="0" y="0"/>
          <a:chExt cx="0" cy="0"/>
        </a:xfrm>
      </p:grpSpPr>
      <p:grpSp>
        <p:nvGrpSpPr>
          <p:cNvPr name="Group 2" id="2"/>
          <p:cNvGrpSpPr/>
          <p:nvPr/>
        </p:nvGrpSpPr>
        <p:grpSpPr>
          <a:xfrm rot="0">
            <a:off x="10653187" y="3168269"/>
            <a:ext cx="162052" cy="16205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sp>
        <p:nvSpPr>
          <p:cNvPr name="TextBox 4" id="4"/>
          <p:cNvSpPr txBox="true"/>
          <p:nvPr/>
        </p:nvSpPr>
        <p:spPr>
          <a:xfrm rot="0">
            <a:off x="2084677" y="3720878"/>
            <a:ext cx="6300387" cy="847068"/>
          </a:xfrm>
          <a:prstGeom prst="rect">
            <a:avLst/>
          </a:prstGeom>
        </p:spPr>
        <p:txBody>
          <a:bodyPr anchor="t" rtlCol="false" tIns="0" lIns="0" bIns="0" rIns="0">
            <a:spAutoFit/>
          </a:bodyPr>
          <a:lstStyle/>
          <a:p>
            <a:pPr>
              <a:lnSpc>
                <a:spcPts val="6594"/>
              </a:lnSpc>
            </a:pPr>
            <a:r>
              <a:rPr lang="en-US" sz="5495">
                <a:solidFill>
                  <a:srgbClr val="3F284B"/>
                </a:solidFill>
                <a:latin typeface="Inter"/>
              </a:rPr>
              <a:t>ĐỀ TÀI:</a:t>
            </a:r>
          </a:p>
        </p:txBody>
      </p:sp>
      <p:sp>
        <p:nvSpPr>
          <p:cNvPr name="TextBox 5" id="5"/>
          <p:cNvSpPr txBox="true"/>
          <p:nvPr/>
        </p:nvSpPr>
        <p:spPr>
          <a:xfrm rot="0">
            <a:off x="2084677" y="4674777"/>
            <a:ext cx="5157433" cy="889821"/>
          </a:xfrm>
          <a:prstGeom prst="rect">
            <a:avLst/>
          </a:prstGeom>
        </p:spPr>
        <p:txBody>
          <a:bodyPr anchor="t" rtlCol="false" tIns="0" lIns="0" bIns="0" rIns="0">
            <a:spAutoFit/>
          </a:bodyPr>
          <a:lstStyle/>
          <a:p>
            <a:pPr>
              <a:lnSpc>
                <a:spcPts val="3590"/>
              </a:lnSpc>
            </a:pPr>
            <a:r>
              <a:rPr lang="en-US" sz="2564">
                <a:solidFill>
                  <a:srgbClr val="3F284B"/>
                </a:solidFill>
                <a:latin typeface="Inter"/>
              </a:rPr>
              <a:t>Thiết kế website bán nhạc cụ trực tuyến</a:t>
            </a:r>
          </a:p>
        </p:txBody>
      </p:sp>
      <p:sp>
        <p:nvSpPr>
          <p:cNvPr name="TextBox 6" id="6"/>
          <p:cNvSpPr txBox="true"/>
          <p:nvPr/>
        </p:nvSpPr>
        <p:spPr>
          <a:xfrm rot="0">
            <a:off x="11415482" y="3019743"/>
            <a:ext cx="4642203" cy="405765"/>
          </a:xfrm>
          <a:prstGeom prst="rect">
            <a:avLst/>
          </a:prstGeom>
        </p:spPr>
        <p:txBody>
          <a:bodyPr anchor="t" rtlCol="false" tIns="0" lIns="0" bIns="0" rIns="0">
            <a:spAutoFit/>
          </a:bodyPr>
          <a:lstStyle/>
          <a:p>
            <a:pPr>
              <a:lnSpc>
                <a:spcPts val="3359"/>
              </a:lnSpc>
            </a:pPr>
            <a:r>
              <a:rPr lang="en-US" sz="2400">
                <a:solidFill>
                  <a:srgbClr val="3F284B"/>
                </a:solidFill>
                <a:latin typeface="Inter"/>
              </a:rPr>
              <a:t>GVHD: Nguyễn Thị Hồng Lương</a:t>
            </a:r>
          </a:p>
        </p:txBody>
      </p:sp>
      <p:sp>
        <p:nvSpPr>
          <p:cNvPr name="TextBox 7" id="7"/>
          <p:cNvSpPr txBox="true"/>
          <p:nvPr/>
        </p:nvSpPr>
        <p:spPr>
          <a:xfrm rot="0">
            <a:off x="11415482" y="3777425"/>
            <a:ext cx="4642203" cy="405765"/>
          </a:xfrm>
          <a:prstGeom prst="rect">
            <a:avLst/>
          </a:prstGeom>
        </p:spPr>
        <p:txBody>
          <a:bodyPr anchor="t" rtlCol="false" tIns="0" lIns="0" bIns="0" rIns="0">
            <a:spAutoFit/>
          </a:bodyPr>
          <a:lstStyle/>
          <a:p>
            <a:pPr>
              <a:lnSpc>
                <a:spcPts val="3359"/>
              </a:lnSpc>
            </a:pPr>
            <a:r>
              <a:rPr lang="en-US" sz="2400">
                <a:solidFill>
                  <a:srgbClr val="3F284B"/>
                </a:solidFill>
                <a:latin typeface="Inter"/>
              </a:rPr>
              <a:t>Lớp học phần: 420300214502</a:t>
            </a:r>
          </a:p>
        </p:txBody>
      </p:sp>
      <p:sp>
        <p:nvSpPr>
          <p:cNvPr name="TextBox 8" id="8"/>
          <p:cNvSpPr txBox="true"/>
          <p:nvPr/>
        </p:nvSpPr>
        <p:spPr>
          <a:xfrm rot="0">
            <a:off x="11415482" y="4535107"/>
            <a:ext cx="4642203" cy="405765"/>
          </a:xfrm>
          <a:prstGeom prst="rect">
            <a:avLst/>
          </a:prstGeom>
        </p:spPr>
        <p:txBody>
          <a:bodyPr anchor="t" rtlCol="false" tIns="0" lIns="0" bIns="0" rIns="0">
            <a:spAutoFit/>
          </a:bodyPr>
          <a:lstStyle/>
          <a:p>
            <a:pPr>
              <a:lnSpc>
                <a:spcPts val="3359"/>
              </a:lnSpc>
            </a:pPr>
            <a:r>
              <a:rPr lang="en-US" sz="2400">
                <a:solidFill>
                  <a:srgbClr val="3F284B"/>
                </a:solidFill>
                <a:latin typeface="Inter"/>
              </a:rPr>
              <a:t>Thành viên thực hiện:</a:t>
            </a:r>
          </a:p>
        </p:txBody>
      </p:sp>
      <p:sp>
        <p:nvSpPr>
          <p:cNvPr name="TextBox 9" id="9"/>
          <p:cNvSpPr txBox="true"/>
          <p:nvPr/>
        </p:nvSpPr>
        <p:spPr>
          <a:xfrm rot="0">
            <a:off x="12388237" y="5256877"/>
            <a:ext cx="4642203" cy="405765"/>
          </a:xfrm>
          <a:prstGeom prst="rect">
            <a:avLst/>
          </a:prstGeom>
        </p:spPr>
        <p:txBody>
          <a:bodyPr anchor="t" rtlCol="false" tIns="0" lIns="0" bIns="0" rIns="0">
            <a:spAutoFit/>
          </a:bodyPr>
          <a:lstStyle/>
          <a:p>
            <a:pPr>
              <a:lnSpc>
                <a:spcPts val="3359"/>
              </a:lnSpc>
            </a:pPr>
            <a:r>
              <a:rPr lang="en-US" sz="2400">
                <a:solidFill>
                  <a:srgbClr val="3F284B"/>
                </a:solidFill>
                <a:latin typeface="Inter"/>
              </a:rPr>
              <a:t>Hồ Vĩnh Thái - 22717181</a:t>
            </a:r>
          </a:p>
        </p:txBody>
      </p:sp>
      <p:sp>
        <p:nvSpPr>
          <p:cNvPr name="TextBox 10" id="10"/>
          <p:cNvSpPr txBox="true"/>
          <p:nvPr/>
        </p:nvSpPr>
        <p:spPr>
          <a:xfrm rot="0">
            <a:off x="12388237" y="6134354"/>
            <a:ext cx="4642203" cy="405765"/>
          </a:xfrm>
          <a:prstGeom prst="rect">
            <a:avLst/>
          </a:prstGeom>
        </p:spPr>
        <p:txBody>
          <a:bodyPr anchor="t" rtlCol="false" tIns="0" lIns="0" bIns="0" rIns="0">
            <a:spAutoFit/>
          </a:bodyPr>
          <a:lstStyle/>
          <a:p>
            <a:pPr>
              <a:lnSpc>
                <a:spcPts val="3359"/>
              </a:lnSpc>
            </a:pPr>
            <a:r>
              <a:rPr lang="en-US" sz="2400">
                <a:solidFill>
                  <a:srgbClr val="3F284B"/>
                </a:solidFill>
                <a:latin typeface="Inter"/>
              </a:rPr>
              <a:t>Huỳnh Thanh Giang - 22716371</a:t>
            </a:r>
          </a:p>
        </p:txBody>
      </p:sp>
      <p:grpSp>
        <p:nvGrpSpPr>
          <p:cNvPr name="Group 11" id="11"/>
          <p:cNvGrpSpPr/>
          <p:nvPr/>
        </p:nvGrpSpPr>
        <p:grpSpPr>
          <a:xfrm rot="0">
            <a:off x="10653187" y="3925951"/>
            <a:ext cx="162052" cy="16205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name="Group 13" id="13"/>
          <p:cNvGrpSpPr/>
          <p:nvPr/>
        </p:nvGrpSpPr>
        <p:grpSpPr>
          <a:xfrm rot="0">
            <a:off x="10653187" y="4683633"/>
            <a:ext cx="162052" cy="162052"/>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name="Group 15" id="15"/>
          <p:cNvGrpSpPr/>
          <p:nvPr/>
        </p:nvGrpSpPr>
        <p:grpSpPr>
          <a:xfrm rot="0">
            <a:off x="11735071" y="5402546"/>
            <a:ext cx="162052" cy="16205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name="Group 17" id="17"/>
          <p:cNvGrpSpPr/>
          <p:nvPr/>
        </p:nvGrpSpPr>
        <p:grpSpPr>
          <a:xfrm rot="0">
            <a:off x="11735071" y="6280023"/>
            <a:ext cx="162052" cy="162052"/>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188845"/>
            <a:ext cx="7286808" cy="5726430"/>
            <a:chOff x="0" y="0"/>
            <a:chExt cx="9715745" cy="7635240"/>
          </a:xfrm>
        </p:grpSpPr>
        <p:sp>
          <p:nvSpPr>
            <p:cNvPr name="TextBox 3" id="3"/>
            <p:cNvSpPr txBox="true"/>
            <p:nvPr/>
          </p:nvSpPr>
          <p:spPr>
            <a:xfrm rot="0">
              <a:off x="0" y="-9525"/>
              <a:ext cx="9715745" cy="1228725"/>
            </a:xfrm>
            <a:prstGeom prst="rect">
              <a:avLst/>
            </a:prstGeom>
          </p:spPr>
          <p:txBody>
            <a:bodyPr anchor="t" rtlCol="false" tIns="0" lIns="0" bIns="0" rIns="0">
              <a:spAutoFit/>
            </a:bodyPr>
            <a:lstStyle/>
            <a:p>
              <a:pPr>
                <a:lnSpc>
                  <a:spcPts val="7200"/>
                </a:lnSpc>
              </a:pPr>
              <a:r>
                <a:rPr lang="en-US" sz="6000">
                  <a:solidFill>
                    <a:srgbClr val="FEFFFD"/>
                  </a:solidFill>
                  <a:latin typeface="Inter Bold"/>
                </a:rPr>
                <a:t>Mục đích đề tài: </a:t>
              </a:r>
            </a:p>
          </p:txBody>
        </p:sp>
        <p:sp>
          <p:nvSpPr>
            <p:cNvPr name="TextBox 4" id="4"/>
            <p:cNvSpPr txBox="true"/>
            <p:nvPr/>
          </p:nvSpPr>
          <p:spPr>
            <a:xfrm rot="0">
              <a:off x="0" y="2380192"/>
              <a:ext cx="8973283" cy="5255048"/>
            </a:xfrm>
            <a:prstGeom prst="rect">
              <a:avLst/>
            </a:prstGeom>
          </p:spPr>
          <p:txBody>
            <a:bodyPr anchor="t" rtlCol="false" tIns="0" lIns="0" bIns="0" rIns="0">
              <a:spAutoFit/>
            </a:bodyPr>
            <a:lstStyle/>
            <a:p>
              <a:pPr algn="just">
                <a:lnSpc>
                  <a:spcPts val="3919"/>
                </a:lnSpc>
              </a:pPr>
              <a:r>
                <a:rPr lang="en-US" sz="2799">
                  <a:solidFill>
                    <a:srgbClr val="FEFFFD"/>
                  </a:solidFill>
                  <a:latin typeface="Inter"/>
                </a:rPr>
                <a:t>Website bán nhạc cụ âm nhạc trực tuyến cung cấp cho người dùng những thông tin tổng quan và chi tiết nhất về các sản phẩm dụng cụ âm nhạc, giúp người dùng tìm kiếm và mua các sản phẩm website cung cấp mà không cần phải đi xa. </a:t>
              </a:r>
            </a:p>
            <a:p>
              <a:pPr algn="just">
                <a:lnSpc>
                  <a:spcPts val="3919"/>
                </a:lnSpc>
              </a:pPr>
            </a:p>
          </p:txBody>
        </p:sp>
      </p:grpSp>
      <p:grpSp>
        <p:nvGrpSpPr>
          <p:cNvPr name="Group 5" id="5"/>
          <p:cNvGrpSpPr>
            <a:grpSpLocks noChangeAspect="true"/>
          </p:cNvGrpSpPr>
          <p:nvPr/>
        </p:nvGrpSpPr>
        <p:grpSpPr>
          <a:xfrm rot="0">
            <a:off x="8560127" y="1757645"/>
            <a:ext cx="9130396" cy="6771710"/>
            <a:chOff x="0" y="0"/>
            <a:chExt cx="13716000" cy="10172700"/>
          </a:xfrm>
        </p:grpSpPr>
        <p:sp>
          <p:nvSpPr>
            <p:cNvPr name="Freeform 6" id="6"/>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7" id="7"/>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27196" t="0" r="-27196" b="0"/>
              </a:stretch>
            </a:blipFill>
          </p:spPr>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660325" y="4673136"/>
            <a:ext cx="162052" cy="16205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name="Group 4" id="4"/>
          <p:cNvGrpSpPr/>
          <p:nvPr/>
        </p:nvGrpSpPr>
        <p:grpSpPr>
          <a:xfrm rot="0">
            <a:off x="2660325" y="6209518"/>
            <a:ext cx="162052" cy="16205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name="Group 6" id="6"/>
          <p:cNvGrpSpPr/>
          <p:nvPr/>
        </p:nvGrpSpPr>
        <p:grpSpPr>
          <a:xfrm rot="0">
            <a:off x="2660325" y="7764316"/>
            <a:ext cx="162052" cy="16205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sp>
        <p:nvSpPr>
          <p:cNvPr name="TextBox 8" id="8"/>
          <p:cNvSpPr txBox="true"/>
          <p:nvPr/>
        </p:nvSpPr>
        <p:spPr>
          <a:xfrm rot="0">
            <a:off x="3502930" y="4548739"/>
            <a:ext cx="4885745" cy="372745"/>
          </a:xfrm>
          <a:prstGeom prst="rect">
            <a:avLst/>
          </a:prstGeom>
        </p:spPr>
        <p:txBody>
          <a:bodyPr anchor="t" rtlCol="false" tIns="0" lIns="0" bIns="0" rIns="0">
            <a:spAutoFit/>
          </a:bodyPr>
          <a:lstStyle/>
          <a:p>
            <a:pPr>
              <a:lnSpc>
                <a:spcPts val="3079"/>
              </a:lnSpc>
            </a:pPr>
            <a:r>
              <a:rPr lang="en-US" sz="2200">
                <a:solidFill>
                  <a:srgbClr val="3F284B"/>
                </a:solidFill>
                <a:latin typeface="Inter"/>
              </a:rPr>
              <a:t>HTML</a:t>
            </a:r>
          </a:p>
        </p:txBody>
      </p:sp>
      <p:sp>
        <p:nvSpPr>
          <p:cNvPr name="TextBox 9" id="9"/>
          <p:cNvSpPr txBox="true"/>
          <p:nvPr/>
        </p:nvSpPr>
        <p:spPr>
          <a:xfrm rot="0">
            <a:off x="3502930" y="6085122"/>
            <a:ext cx="4885745" cy="372745"/>
          </a:xfrm>
          <a:prstGeom prst="rect">
            <a:avLst/>
          </a:prstGeom>
        </p:spPr>
        <p:txBody>
          <a:bodyPr anchor="t" rtlCol="false" tIns="0" lIns="0" bIns="0" rIns="0">
            <a:spAutoFit/>
          </a:bodyPr>
          <a:lstStyle/>
          <a:p>
            <a:pPr>
              <a:lnSpc>
                <a:spcPts val="3079"/>
              </a:lnSpc>
            </a:pPr>
            <a:r>
              <a:rPr lang="en-US" sz="2200">
                <a:solidFill>
                  <a:srgbClr val="3F284B"/>
                </a:solidFill>
                <a:latin typeface="Inter"/>
              </a:rPr>
              <a:t>CSS, Bootstrap</a:t>
            </a:r>
          </a:p>
        </p:txBody>
      </p:sp>
      <p:sp>
        <p:nvSpPr>
          <p:cNvPr name="TextBox 10" id="10"/>
          <p:cNvSpPr txBox="true"/>
          <p:nvPr/>
        </p:nvSpPr>
        <p:spPr>
          <a:xfrm rot="0">
            <a:off x="3502930" y="7639919"/>
            <a:ext cx="4885745" cy="372745"/>
          </a:xfrm>
          <a:prstGeom prst="rect">
            <a:avLst/>
          </a:prstGeom>
        </p:spPr>
        <p:txBody>
          <a:bodyPr anchor="t" rtlCol="false" tIns="0" lIns="0" bIns="0" rIns="0">
            <a:spAutoFit/>
          </a:bodyPr>
          <a:lstStyle/>
          <a:p>
            <a:pPr>
              <a:lnSpc>
                <a:spcPts val="3079"/>
              </a:lnSpc>
            </a:pPr>
            <a:r>
              <a:rPr lang="en-US" sz="2200">
                <a:solidFill>
                  <a:srgbClr val="3F284B"/>
                </a:solidFill>
                <a:latin typeface="Inter"/>
              </a:rPr>
              <a:t>JavaScript</a:t>
            </a:r>
          </a:p>
        </p:txBody>
      </p:sp>
      <p:sp>
        <p:nvSpPr>
          <p:cNvPr name="TextBox 11" id="11"/>
          <p:cNvSpPr txBox="true"/>
          <p:nvPr/>
        </p:nvSpPr>
        <p:spPr>
          <a:xfrm rot="0">
            <a:off x="2660325" y="1975314"/>
            <a:ext cx="5728349" cy="923925"/>
          </a:xfrm>
          <a:prstGeom prst="rect">
            <a:avLst/>
          </a:prstGeom>
        </p:spPr>
        <p:txBody>
          <a:bodyPr anchor="t" rtlCol="false" tIns="0" lIns="0" bIns="0" rIns="0">
            <a:spAutoFit/>
          </a:bodyPr>
          <a:lstStyle/>
          <a:p>
            <a:pPr>
              <a:lnSpc>
                <a:spcPts val="7200"/>
              </a:lnSpc>
            </a:pPr>
            <a:r>
              <a:rPr lang="en-US" sz="6000">
                <a:solidFill>
                  <a:srgbClr val="3F284B"/>
                </a:solidFill>
                <a:latin typeface="Inter Bold"/>
              </a:rPr>
              <a:t>Cơ sở lý thuyết</a:t>
            </a:r>
          </a:p>
        </p:txBody>
      </p:sp>
      <p:grpSp>
        <p:nvGrpSpPr>
          <p:cNvPr name="Group 12" id="12"/>
          <p:cNvGrpSpPr/>
          <p:nvPr/>
        </p:nvGrpSpPr>
        <p:grpSpPr>
          <a:xfrm rot="0">
            <a:off x="9899325" y="4673136"/>
            <a:ext cx="162052" cy="16205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name="Group 14" id="14"/>
          <p:cNvGrpSpPr/>
          <p:nvPr/>
        </p:nvGrpSpPr>
        <p:grpSpPr>
          <a:xfrm rot="0">
            <a:off x="9899325" y="6209518"/>
            <a:ext cx="162052" cy="16205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name="Group 16" id="16"/>
          <p:cNvGrpSpPr/>
          <p:nvPr/>
        </p:nvGrpSpPr>
        <p:grpSpPr>
          <a:xfrm rot="0">
            <a:off x="9899325" y="7764316"/>
            <a:ext cx="162052" cy="16205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sp>
        <p:nvSpPr>
          <p:cNvPr name="TextBox 18" id="18"/>
          <p:cNvSpPr txBox="true"/>
          <p:nvPr/>
        </p:nvSpPr>
        <p:spPr>
          <a:xfrm rot="0">
            <a:off x="10513070" y="4239240"/>
            <a:ext cx="7049513" cy="1153795"/>
          </a:xfrm>
          <a:prstGeom prst="rect">
            <a:avLst/>
          </a:prstGeom>
        </p:spPr>
        <p:txBody>
          <a:bodyPr anchor="t" rtlCol="false" tIns="0" lIns="0" bIns="0" rIns="0">
            <a:spAutoFit/>
          </a:bodyPr>
          <a:lstStyle/>
          <a:p>
            <a:pPr algn="just">
              <a:lnSpc>
                <a:spcPts val="3079"/>
              </a:lnSpc>
            </a:pPr>
            <a:r>
              <a:rPr lang="en-US" sz="2200">
                <a:solidFill>
                  <a:srgbClr val="3F284B"/>
                </a:solidFill>
                <a:latin typeface="Inter"/>
              </a:rPr>
              <a:t>Là một ngôn ngữ đánh dấu sử dụng để tạo cấu trúc và định dạng nội dung trên website, sử dụng các thẻ để xác định các phần tử của trang web</a:t>
            </a:r>
          </a:p>
        </p:txBody>
      </p:sp>
      <p:sp>
        <p:nvSpPr>
          <p:cNvPr name="TextBox 19" id="19"/>
          <p:cNvSpPr txBox="true"/>
          <p:nvPr/>
        </p:nvSpPr>
        <p:spPr>
          <a:xfrm rot="0">
            <a:off x="10513070" y="5889859"/>
            <a:ext cx="4885745" cy="763270"/>
          </a:xfrm>
          <a:prstGeom prst="rect">
            <a:avLst/>
          </a:prstGeom>
        </p:spPr>
        <p:txBody>
          <a:bodyPr anchor="t" rtlCol="false" tIns="0" lIns="0" bIns="0" rIns="0">
            <a:spAutoFit/>
          </a:bodyPr>
          <a:lstStyle/>
          <a:p>
            <a:pPr>
              <a:lnSpc>
                <a:spcPts val="3079"/>
              </a:lnSpc>
            </a:pPr>
            <a:r>
              <a:rPr lang="en-US" sz="2200">
                <a:solidFill>
                  <a:srgbClr val="3F284B"/>
                </a:solidFill>
                <a:latin typeface="Inter"/>
              </a:rPr>
              <a:t>Được sử dụng để định dạng và trình bày các phần tử HTML</a:t>
            </a:r>
          </a:p>
        </p:txBody>
      </p:sp>
      <p:sp>
        <p:nvSpPr>
          <p:cNvPr name="TextBox 20" id="20"/>
          <p:cNvSpPr txBox="true"/>
          <p:nvPr/>
        </p:nvSpPr>
        <p:spPr>
          <a:xfrm rot="0">
            <a:off x="10513070" y="7444657"/>
            <a:ext cx="6654209" cy="763270"/>
          </a:xfrm>
          <a:prstGeom prst="rect">
            <a:avLst/>
          </a:prstGeom>
        </p:spPr>
        <p:txBody>
          <a:bodyPr anchor="t" rtlCol="false" tIns="0" lIns="0" bIns="0" rIns="0">
            <a:spAutoFit/>
          </a:bodyPr>
          <a:lstStyle/>
          <a:p>
            <a:pPr>
              <a:lnSpc>
                <a:spcPts val="3079"/>
              </a:lnSpc>
            </a:pPr>
            <a:r>
              <a:rPr lang="en-US" sz="2200">
                <a:solidFill>
                  <a:srgbClr val="3F284B"/>
                </a:solidFill>
                <a:latin typeface="Inter"/>
              </a:rPr>
              <a:t>Được sử dụng để thêm tính năng tương tác và động vào trang web. </a:t>
            </a:r>
          </a:p>
        </p:txBody>
      </p:sp>
      <p:sp>
        <p:nvSpPr>
          <p:cNvPr name="TextBox 21" id="21"/>
          <p:cNvSpPr txBox="true"/>
          <p:nvPr/>
        </p:nvSpPr>
        <p:spPr>
          <a:xfrm rot="0">
            <a:off x="9899325" y="1975314"/>
            <a:ext cx="7663257" cy="923925"/>
          </a:xfrm>
          <a:prstGeom prst="rect">
            <a:avLst/>
          </a:prstGeom>
        </p:spPr>
        <p:txBody>
          <a:bodyPr anchor="t" rtlCol="false" tIns="0" lIns="0" bIns="0" rIns="0">
            <a:spAutoFit/>
          </a:bodyPr>
          <a:lstStyle/>
          <a:p>
            <a:pPr>
              <a:lnSpc>
                <a:spcPts val="7200"/>
              </a:lnSpc>
            </a:pPr>
            <a:r>
              <a:rPr lang="en-US" sz="6000">
                <a:solidFill>
                  <a:srgbClr val="3F284B"/>
                </a:solidFill>
                <a:latin typeface="Inter Bold"/>
              </a:rPr>
              <a:t>Thông tin kỹ thuật</a:t>
            </a:r>
          </a:p>
        </p:txBody>
      </p:sp>
      <p:grpSp>
        <p:nvGrpSpPr>
          <p:cNvPr name="Group 22" id="22"/>
          <p:cNvGrpSpPr/>
          <p:nvPr/>
        </p:nvGrpSpPr>
        <p:grpSpPr>
          <a:xfrm rot="0">
            <a:off x="2660325" y="8956989"/>
            <a:ext cx="162052" cy="162052"/>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sp>
        <p:nvSpPr>
          <p:cNvPr name="TextBox 24" id="24"/>
          <p:cNvSpPr txBox="true"/>
          <p:nvPr/>
        </p:nvSpPr>
        <p:spPr>
          <a:xfrm rot="0">
            <a:off x="3502930" y="8832592"/>
            <a:ext cx="4885745" cy="372745"/>
          </a:xfrm>
          <a:prstGeom prst="rect">
            <a:avLst/>
          </a:prstGeom>
        </p:spPr>
        <p:txBody>
          <a:bodyPr anchor="t" rtlCol="false" tIns="0" lIns="0" bIns="0" rIns="0">
            <a:spAutoFit/>
          </a:bodyPr>
          <a:lstStyle/>
          <a:p>
            <a:pPr>
              <a:lnSpc>
                <a:spcPts val="3079"/>
              </a:lnSpc>
            </a:pPr>
            <a:r>
              <a:rPr lang="en-US" sz="2200">
                <a:solidFill>
                  <a:srgbClr val="3F284B"/>
                </a:solidFill>
                <a:latin typeface="Inter"/>
              </a:rPr>
              <a:t>jQuery</a:t>
            </a:r>
          </a:p>
        </p:txBody>
      </p:sp>
      <p:grpSp>
        <p:nvGrpSpPr>
          <p:cNvPr name="Group 25" id="25"/>
          <p:cNvGrpSpPr/>
          <p:nvPr/>
        </p:nvGrpSpPr>
        <p:grpSpPr>
          <a:xfrm rot="0">
            <a:off x="9899325" y="8956989"/>
            <a:ext cx="162052" cy="16205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sp>
        <p:nvSpPr>
          <p:cNvPr name="TextBox 27" id="27"/>
          <p:cNvSpPr txBox="true"/>
          <p:nvPr/>
        </p:nvSpPr>
        <p:spPr>
          <a:xfrm rot="0">
            <a:off x="10513070" y="8637330"/>
            <a:ext cx="6654209" cy="1153795"/>
          </a:xfrm>
          <a:prstGeom prst="rect">
            <a:avLst/>
          </a:prstGeom>
        </p:spPr>
        <p:txBody>
          <a:bodyPr anchor="t" rtlCol="false" tIns="0" lIns="0" bIns="0" rIns="0">
            <a:spAutoFit/>
          </a:bodyPr>
          <a:lstStyle/>
          <a:p>
            <a:pPr algn="just">
              <a:lnSpc>
                <a:spcPts val="3079"/>
              </a:lnSpc>
            </a:pPr>
            <a:r>
              <a:rPr lang="en-US" sz="2200">
                <a:solidFill>
                  <a:srgbClr val="3F284B"/>
                </a:solidFill>
                <a:latin typeface="Inter"/>
              </a:rPr>
              <a:t>Giúp đơn giản hóa việc phát triển JavaScript và làm cho việc tương tác với các phần tử HTML trên trang web trở nên dễ dàng hơn</a:t>
            </a:r>
          </a:p>
        </p:txBody>
      </p:sp>
      <p:grpSp>
        <p:nvGrpSpPr>
          <p:cNvPr name="Group 28" id="28"/>
          <p:cNvGrpSpPr/>
          <p:nvPr/>
        </p:nvGrpSpPr>
        <p:grpSpPr>
          <a:xfrm rot="0">
            <a:off x="-1100801" y="1621778"/>
            <a:ext cx="1896900" cy="2554923"/>
            <a:chOff x="0" y="0"/>
            <a:chExt cx="499595" cy="672901"/>
          </a:xfrm>
        </p:grpSpPr>
        <p:sp>
          <p:nvSpPr>
            <p:cNvPr name="Freeform 29" id="29"/>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30" id="30"/>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12955942" y="-1680738"/>
            <a:ext cx="7009501" cy="2554923"/>
            <a:chOff x="0" y="0"/>
            <a:chExt cx="1846124" cy="672901"/>
          </a:xfrm>
        </p:grpSpPr>
        <p:sp>
          <p:nvSpPr>
            <p:cNvPr name="Freeform 32" id="32"/>
            <p:cNvSpPr/>
            <p:nvPr/>
          </p:nvSpPr>
          <p:spPr>
            <a:xfrm flipH="false" flipV="false" rot="0">
              <a:off x="0" y="0"/>
              <a:ext cx="1846124" cy="672901"/>
            </a:xfrm>
            <a:custGeom>
              <a:avLst/>
              <a:gdLst/>
              <a:ahLst/>
              <a:cxnLst/>
              <a:rect r="r" b="b" t="t" l="l"/>
              <a:pathLst>
                <a:path h="672901" w="1846124">
                  <a:moveTo>
                    <a:pt x="0" y="0"/>
                  </a:moveTo>
                  <a:lnTo>
                    <a:pt x="1846124" y="0"/>
                  </a:lnTo>
                  <a:lnTo>
                    <a:pt x="1846124" y="672901"/>
                  </a:lnTo>
                  <a:lnTo>
                    <a:pt x="0" y="672901"/>
                  </a:lnTo>
                  <a:close/>
                </a:path>
              </a:pathLst>
            </a:custGeom>
            <a:solidFill>
              <a:srgbClr val="9F9F9F"/>
            </a:solidFill>
          </p:spPr>
        </p:sp>
        <p:sp>
          <p:nvSpPr>
            <p:cNvPr name="TextBox 33" id="33"/>
            <p:cNvSpPr txBox="true"/>
            <p:nvPr/>
          </p:nvSpPr>
          <p:spPr>
            <a:xfrm>
              <a:off x="0" y="-38100"/>
              <a:ext cx="1846124" cy="711001"/>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2923" y="1028700"/>
            <a:ext cx="7095008" cy="8642817"/>
          </a:xfrm>
          <a:custGeom>
            <a:avLst/>
            <a:gdLst/>
            <a:ahLst/>
            <a:cxnLst/>
            <a:rect r="r" b="b" t="t" l="l"/>
            <a:pathLst>
              <a:path h="8642817" w="7095008">
                <a:moveTo>
                  <a:pt x="0" y="0"/>
                </a:moveTo>
                <a:lnTo>
                  <a:pt x="7095008" y="0"/>
                </a:lnTo>
                <a:lnTo>
                  <a:pt x="7095008" y="8642817"/>
                </a:lnTo>
                <a:lnTo>
                  <a:pt x="0" y="8642817"/>
                </a:lnTo>
                <a:lnTo>
                  <a:pt x="0" y="0"/>
                </a:lnTo>
                <a:close/>
              </a:path>
            </a:pathLst>
          </a:custGeom>
          <a:blipFill>
            <a:blip r:embed="rId2"/>
            <a:stretch>
              <a:fillRect l="0" t="0" r="-384" b="0"/>
            </a:stretch>
          </a:blipFill>
        </p:spPr>
      </p:sp>
      <p:sp>
        <p:nvSpPr>
          <p:cNvPr name="TextBox 3" id="3"/>
          <p:cNvSpPr txBox="true"/>
          <p:nvPr/>
        </p:nvSpPr>
        <p:spPr>
          <a:xfrm rot="0">
            <a:off x="1028700" y="238125"/>
            <a:ext cx="15597945" cy="619125"/>
          </a:xfrm>
          <a:prstGeom prst="rect">
            <a:avLst/>
          </a:prstGeom>
        </p:spPr>
        <p:txBody>
          <a:bodyPr anchor="t" rtlCol="false" tIns="0" lIns="0" bIns="0" rIns="0">
            <a:spAutoFit/>
          </a:bodyPr>
          <a:lstStyle/>
          <a:p>
            <a:pPr algn="ctr">
              <a:lnSpc>
                <a:spcPts val="4800"/>
              </a:lnSpc>
            </a:pPr>
            <a:r>
              <a:rPr lang="en-US" sz="4000">
                <a:solidFill>
                  <a:srgbClr val="3F284B"/>
                </a:solidFill>
                <a:latin typeface="Inter Bold"/>
              </a:rPr>
              <a:t>Sơ đồ thể hiện mối quan hệ của các trang trong website</a:t>
            </a:r>
          </a:p>
        </p:txBody>
      </p:sp>
      <p:sp>
        <p:nvSpPr>
          <p:cNvPr name="TextBox 4" id="4"/>
          <p:cNvSpPr txBox="true"/>
          <p:nvPr/>
        </p:nvSpPr>
        <p:spPr>
          <a:xfrm rot="0">
            <a:off x="10961056" y="3224548"/>
            <a:ext cx="4358779" cy="372745"/>
          </a:xfrm>
          <a:prstGeom prst="rect">
            <a:avLst/>
          </a:prstGeom>
        </p:spPr>
        <p:txBody>
          <a:bodyPr anchor="t" rtlCol="false" tIns="0" lIns="0" bIns="0" rIns="0">
            <a:spAutoFit/>
          </a:bodyPr>
          <a:lstStyle/>
          <a:p>
            <a:pPr algn="ctr">
              <a:lnSpc>
                <a:spcPts val="3079"/>
              </a:lnSpc>
              <a:spcBef>
                <a:spcPct val="0"/>
              </a:spcBef>
            </a:pPr>
            <a:r>
              <a:rPr lang="en-US" sz="2199">
                <a:solidFill>
                  <a:srgbClr val="3F284B"/>
                </a:solidFill>
                <a:latin typeface="Inter"/>
              </a:rPr>
              <a:t>Đăng nhập tài khoản thành công </a:t>
            </a:r>
          </a:p>
        </p:txBody>
      </p:sp>
      <p:sp>
        <p:nvSpPr>
          <p:cNvPr name="TextBox 5" id="5"/>
          <p:cNvSpPr txBox="true"/>
          <p:nvPr/>
        </p:nvSpPr>
        <p:spPr>
          <a:xfrm rot="0">
            <a:off x="14609695" y="4821396"/>
            <a:ext cx="1418134" cy="372745"/>
          </a:xfrm>
          <a:prstGeom prst="rect">
            <a:avLst/>
          </a:prstGeom>
        </p:spPr>
        <p:txBody>
          <a:bodyPr anchor="t" rtlCol="false" tIns="0" lIns="0" bIns="0" rIns="0">
            <a:spAutoFit/>
          </a:bodyPr>
          <a:lstStyle/>
          <a:p>
            <a:pPr algn="ctr">
              <a:lnSpc>
                <a:spcPts val="3079"/>
              </a:lnSpc>
              <a:spcBef>
                <a:spcPct val="0"/>
              </a:spcBef>
            </a:pPr>
            <a:r>
              <a:rPr lang="en-US" sz="2199">
                <a:solidFill>
                  <a:srgbClr val="3F284B"/>
                </a:solidFill>
                <a:latin typeface="Inter"/>
              </a:rPr>
              <a:t>Trang chủ </a:t>
            </a:r>
          </a:p>
        </p:txBody>
      </p:sp>
      <p:sp>
        <p:nvSpPr>
          <p:cNvPr name="AutoShape 6" id="6"/>
          <p:cNvSpPr/>
          <p:nvPr/>
        </p:nvSpPr>
        <p:spPr>
          <a:xfrm>
            <a:off x="13140446" y="1485693"/>
            <a:ext cx="0" cy="1776955"/>
          </a:xfrm>
          <a:prstGeom prst="line">
            <a:avLst/>
          </a:prstGeom>
          <a:ln cap="flat" w="38100">
            <a:solidFill>
              <a:srgbClr val="000000"/>
            </a:solidFill>
            <a:prstDash val="solid"/>
            <a:headEnd type="none" len="sm" w="sm"/>
            <a:tailEnd type="arrow" len="sm" w="med"/>
          </a:ln>
        </p:spPr>
      </p:sp>
      <p:sp>
        <p:nvSpPr>
          <p:cNvPr name="AutoShape 7" id="7"/>
          <p:cNvSpPr/>
          <p:nvPr/>
        </p:nvSpPr>
        <p:spPr>
          <a:xfrm flipH="true">
            <a:off x="15318761" y="3429971"/>
            <a:ext cx="1074" cy="1429525"/>
          </a:xfrm>
          <a:prstGeom prst="line">
            <a:avLst/>
          </a:prstGeom>
          <a:ln cap="flat" w="38100">
            <a:solidFill>
              <a:srgbClr val="000000"/>
            </a:solidFill>
            <a:prstDash val="solid"/>
            <a:headEnd type="none" len="sm" w="sm"/>
            <a:tailEnd type="arrow" len="sm" w="med"/>
          </a:ln>
        </p:spPr>
      </p:sp>
      <p:sp>
        <p:nvSpPr>
          <p:cNvPr name="TextBox 8" id="8"/>
          <p:cNvSpPr txBox="true"/>
          <p:nvPr/>
        </p:nvSpPr>
        <p:spPr>
          <a:xfrm rot="0">
            <a:off x="14278435" y="6705600"/>
            <a:ext cx="2082800" cy="763270"/>
          </a:xfrm>
          <a:prstGeom prst="rect">
            <a:avLst/>
          </a:prstGeom>
        </p:spPr>
        <p:txBody>
          <a:bodyPr anchor="t" rtlCol="false" tIns="0" lIns="0" bIns="0" rIns="0">
            <a:spAutoFit/>
          </a:bodyPr>
          <a:lstStyle/>
          <a:p>
            <a:pPr algn="ctr">
              <a:lnSpc>
                <a:spcPts val="3079"/>
              </a:lnSpc>
            </a:pPr>
            <a:r>
              <a:rPr lang="en-US" sz="2199">
                <a:solidFill>
                  <a:srgbClr val="3F284B"/>
                </a:solidFill>
                <a:latin typeface="Inter"/>
              </a:rPr>
              <a:t>Các thành phần</a:t>
            </a:r>
          </a:p>
          <a:p>
            <a:pPr algn="ctr">
              <a:lnSpc>
                <a:spcPts val="3079"/>
              </a:lnSpc>
              <a:spcBef>
                <a:spcPct val="0"/>
              </a:spcBef>
            </a:pPr>
            <a:r>
              <a:rPr lang="en-US" sz="2199">
                <a:solidFill>
                  <a:srgbClr val="3F284B"/>
                </a:solidFill>
                <a:latin typeface="Inter"/>
              </a:rPr>
              <a:t>của trang</a:t>
            </a:r>
          </a:p>
        </p:txBody>
      </p:sp>
      <p:sp>
        <p:nvSpPr>
          <p:cNvPr name="AutoShape 9" id="9"/>
          <p:cNvSpPr/>
          <p:nvPr/>
        </p:nvSpPr>
        <p:spPr>
          <a:xfrm>
            <a:off x="15318761" y="5194141"/>
            <a:ext cx="1074" cy="1549559"/>
          </a:xfrm>
          <a:prstGeom prst="line">
            <a:avLst/>
          </a:prstGeom>
          <a:ln cap="flat" w="38100">
            <a:solidFill>
              <a:srgbClr val="000000"/>
            </a:solidFill>
            <a:prstDash val="solid"/>
            <a:headEnd type="none" len="sm" w="sm"/>
            <a:tailEnd type="arrow" len="sm" w="med"/>
          </a:ln>
        </p:spPr>
      </p:sp>
      <p:sp>
        <p:nvSpPr>
          <p:cNvPr name="AutoShape 10" id="10"/>
          <p:cNvSpPr/>
          <p:nvPr/>
        </p:nvSpPr>
        <p:spPr>
          <a:xfrm flipV="true">
            <a:off x="13112353" y="5026819"/>
            <a:ext cx="1497341" cy="0"/>
          </a:xfrm>
          <a:prstGeom prst="line">
            <a:avLst/>
          </a:prstGeom>
          <a:ln cap="flat" w="38100">
            <a:solidFill>
              <a:srgbClr val="000000"/>
            </a:solidFill>
            <a:prstDash val="solid"/>
            <a:headEnd type="diamond" len="lg" w="lg"/>
            <a:tailEnd type="diamond" len="lg" w="lg"/>
          </a:ln>
        </p:spPr>
      </p:sp>
      <p:sp>
        <p:nvSpPr>
          <p:cNvPr name="AutoShape 11" id="11"/>
          <p:cNvSpPr/>
          <p:nvPr/>
        </p:nvSpPr>
        <p:spPr>
          <a:xfrm>
            <a:off x="13140446" y="7106285"/>
            <a:ext cx="1137989" cy="0"/>
          </a:xfrm>
          <a:prstGeom prst="line">
            <a:avLst/>
          </a:prstGeom>
          <a:ln cap="flat" w="38100">
            <a:solidFill>
              <a:srgbClr val="000000"/>
            </a:solidFill>
            <a:prstDash val="solid"/>
            <a:headEnd type="diamond" len="lg" w="lg"/>
            <a:tailEnd type="diamond" len="lg" w="lg"/>
          </a:ln>
        </p:spPr>
      </p:sp>
      <p:sp>
        <p:nvSpPr>
          <p:cNvPr name="AutoShape 12" id="12"/>
          <p:cNvSpPr/>
          <p:nvPr/>
        </p:nvSpPr>
        <p:spPr>
          <a:xfrm flipH="true" flipV="true">
            <a:off x="13112353" y="4268079"/>
            <a:ext cx="28093" cy="2838206"/>
          </a:xfrm>
          <a:prstGeom prst="line">
            <a:avLst/>
          </a:prstGeom>
          <a:ln cap="flat" w="38100">
            <a:solidFill>
              <a:srgbClr val="000000"/>
            </a:solidFill>
            <a:prstDash val="solid"/>
            <a:headEnd type="none" len="sm" w="sm"/>
            <a:tailEnd type="arrow" len="sm" w="med"/>
          </a:ln>
        </p:spPr>
      </p:sp>
      <p:sp>
        <p:nvSpPr>
          <p:cNvPr name="TextBox 13" id="13"/>
          <p:cNvSpPr txBox="true"/>
          <p:nvPr/>
        </p:nvSpPr>
        <p:spPr>
          <a:xfrm rot="0">
            <a:off x="11613995" y="4821396"/>
            <a:ext cx="1342727" cy="372745"/>
          </a:xfrm>
          <a:prstGeom prst="rect">
            <a:avLst/>
          </a:prstGeom>
        </p:spPr>
        <p:txBody>
          <a:bodyPr anchor="t" rtlCol="false" tIns="0" lIns="0" bIns="0" rIns="0">
            <a:spAutoFit/>
          </a:bodyPr>
          <a:lstStyle/>
          <a:p>
            <a:pPr algn="ctr">
              <a:lnSpc>
                <a:spcPts val="3079"/>
              </a:lnSpc>
              <a:spcBef>
                <a:spcPct val="0"/>
              </a:spcBef>
            </a:pPr>
            <a:r>
              <a:rPr lang="en-US" sz="2199">
                <a:solidFill>
                  <a:srgbClr val="3F284B"/>
                </a:solidFill>
                <a:latin typeface="Inter"/>
              </a:rPr>
              <a:t>Đăng xuất</a:t>
            </a:r>
          </a:p>
        </p:txBody>
      </p:sp>
      <p:sp>
        <p:nvSpPr>
          <p:cNvPr name="TextBox 14" id="14"/>
          <p:cNvSpPr txBox="true"/>
          <p:nvPr/>
        </p:nvSpPr>
        <p:spPr>
          <a:xfrm rot="0">
            <a:off x="10996359" y="990600"/>
            <a:ext cx="3920728" cy="372745"/>
          </a:xfrm>
          <a:prstGeom prst="rect">
            <a:avLst/>
          </a:prstGeom>
        </p:spPr>
        <p:txBody>
          <a:bodyPr anchor="t" rtlCol="false" tIns="0" lIns="0" bIns="0" rIns="0">
            <a:spAutoFit/>
          </a:bodyPr>
          <a:lstStyle/>
          <a:p>
            <a:pPr algn="ctr">
              <a:lnSpc>
                <a:spcPts val="3079"/>
              </a:lnSpc>
              <a:spcBef>
                <a:spcPct val="0"/>
              </a:spcBef>
            </a:pPr>
            <a:r>
              <a:rPr lang="en-US" sz="2199">
                <a:solidFill>
                  <a:srgbClr val="3F284B"/>
                </a:solidFill>
                <a:latin typeface="Inter"/>
              </a:rPr>
              <a:t>Đăng kí tài khoản thành công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988599" y="7022439"/>
            <a:ext cx="738450" cy="1015735"/>
            <a:chOff x="0" y="0"/>
            <a:chExt cx="194489" cy="267519"/>
          </a:xfrm>
        </p:grpSpPr>
        <p:sp>
          <p:nvSpPr>
            <p:cNvPr name="Freeform 4" id="4"/>
            <p:cNvSpPr/>
            <p:nvPr/>
          </p:nvSpPr>
          <p:spPr>
            <a:xfrm flipH="false" flipV="false" rot="0">
              <a:off x="0" y="0"/>
              <a:ext cx="194489" cy="267519"/>
            </a:xfrm>
            <a:custGeom>
              <a:avLst/>
              <a:gdLst/>
              <a:ahLst/>
              <a:cxnLst/>
              <a:rect r="r" b="b" t="t" l="l"/>
              <a:pathLst>
                <a:path h="267519" w="194489">
                  <a:moveTo>
                    <a:pt x="0" y="0"/>
                  </a:moveTo>
                  <a:lnTo>
                    <a:pt x="194489" y="0"/>
                  </a:lnTo>
                  <a:lnTo>
                    <a:pt x="194489" y="267519"/>
                  </a:lnTo>
                  <a:lnTo>
                    <a:pt x="0" y="267519"/>
                  </a:lnTo>
                  <a:close/>
                </a:path>
              </a:pathLst>
            </a:custGeom>
            <a:solidFill>
              <a:srgbClr val="9F9F9F"/>
            </a:solidFill>
          </p:spPr>
        </p:sp>
        <p:sp>
          <p:nvSpPr>
            <p:cNvPr name="TextBox 5" id="5"/>
            <p:cNvSpPr txBox="true"/>
            <p:nvPr/>
          </p:nvSpPr>
          <p:spPr>
            <a:xfrm>
              <a:off x="0" y="-38100"/>
              <a:ext cx="194489" cy="305619"/>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686387" y="349222"/>
            <a:ext cx="4418211" cy="679478"/>
          </a:xfrm>
          <a:prstGeom prst="rect">
            <a:avLst/>
          </a:prstGeom>
        </p:spPr>
        <p:txBody>
          <a:bodyPr anchor="t" rtlCol="false" tIns="0" lIns="0" bIns="0" rIns="0">
            <a:spAutoFit/>
          </a:bodyPr>
          <a:lstStyle/>
          <a:p>
            <a:pPr algn="ctr">
              <a:lnSpc>
                <a:spcPts val="5598"/>
              </a:lnSpc>
              <a:spcBef>
                <a:spcPct val="0"/>
              </a:spcBef>
            </a:pPr>
            <a:r>
              <a:rPr lang="en-US" sz="3998">
                <a:solidFill>
                  <a:srgbClr val="000000"/>
                </a:solidFill>
                <a:latin typeface="Inter"/>
              </a:rPr>
              <a:t>Kết quả đạt được: </a:t>
            </a:r>
          </a:p>
        </p:txBody>
      </p:sp>
      <p:sp>
        <p:nvSpPr>
          <p:cNvPr name="TextBox 7" id="7"/>
          <p:cNvSpPr txBox="true"/>
          <p:nvPr/>
        </p:nvSpPr>
        <p:spPr>
          <a:xfrm rot="0">
            <a:off x="686387" y="1343075"/>
            <a:ext cx="10943672" cy="4908578"/>
          </a:xfrm>
          <a:prstGeom prst="rect">
            <a:avLst/>
          </a:prstGeom>
        </p:spPr>
        <p:txBody>
          <a:bodyPr anchor="t" rtlCol="false" tIns="0" lIns="0" bIns="0" rIns="0">
            <a:spAutoFit/>
          </a:bodyPr>
          <a:lstStyle/>
          <a:p>
            <a:pPr algn="just">
              <a:lnSpc>
                <a:spcPts val="5598"/>
              </a:lnSpc>
            </a:pPr>
            <a:r>
              <a:rPr lang="en-US" sz="3998">
                <a:solidFill>
                  <a:srgbClr val="000000"/>
                </a:solidFill>
                <a:latin typeface="Inter"/>
              </a:rPr>
              <a:t>-Website thiết kế thân thiện với người dùng, với 3 màu chủ đạo trắng, đen, hồng.</a:t>
            </a:r>
          </a:p>
          <a:p>
            <a:pPr algn="just">
              <a:lnSpc>
                <a:spcPts val="5598"/>
              </a:lnSpc>
            </a:pPr>
            <a:r>
              <a:rPr lang="en-US" sz="3998">
                <a:solidFill>
                  <a:srgbClr val="000000"/>
                </a:solidFill>
                <a:latin typeface="Inter"/>
              </a:rPr>
              <a:t>-Bố cục hài hòa, hợp lí.</a:t>
            </a:r>
          </a:p>
          <a:p>
            <a:pPr algn="just">
              <a:lnSpc>
                <a:spcPts val="5598"/>
              </a:lnSpc>
            </a:pPr>
            <a:r>
              <a:rPr lang="en-US" sz="3998">
                <a:solidFill>
                  <a:srgbClr val="000000"/>
                </a:solidFill>
                <a:latin typeface="Inter"/>
              </a:rPr>
              <a:t>-Đáp ứng đủ các tính năng cần thiết.</a:t>
            </a:r>
          </a:p>
          <a:p>
            <a:pPr algn="just">
              <a:lnSpc>
                <a:spcPts val="5598"/>
              </a:lnSpc>
            </a:pPr>
            <a:r>
              <a:rPr lang="en-US" sz="3998">
                <a:solidFill>
                  <a:srgbClr val="000000"/>
                </a:solidFill>
                <a:latin typeface="Inter"/>
              </a:rPr>
              <a:t>-Đạt được trên 60% yêu cầu chung của bài tập lớn.</a:t>
            </a:r>
          </a:p>
          <a:p>
            <a:pPr algn="just">
              <a:lnSpc>
                <a:spcPts val="5598"/>
              </a:lnSpc>
              <a:spcBef>
                <a:spcPct val="0"/>
              </a:spcBef>
            </a:pPr>
          </a:p>
        </p:txBody>
      </p:sp>
      <p:sp>
        <p:nvSpPr>
          <p:cNvPr name="TextBox 8" id="8"/>
          <p:cNvSpPr txBox="true"/>
          <p:nvPr/>
        </p:nvSpPr>
        <p:spPr>
          <a:xfrm rot="0">
            <a:off x="773997" y="5873814"/>
            <a:ext cx="2121495" cy="679478"/>
          </a:xfrm>
          <a:prstGeom prst="rect">
            <a:avLst/>
          </a:prstGeom>
        </p:spPr>
        <p:txBody>
          <a:bodyPr anchor="t" rtlCol="false" tIns="0" lIns="0" bIns="0" rIns="0">
            <a:spAutoFit/>
          </a:bodyPr>
          <a:lstStyle/>
          <a:p>
            <a:pPr algn="ctr">
              <a:lnSpc>
                <a:spcPts val="5598"/>
              </a:lnSpc>
              <a:spcBef>
                <a:spcPct val="0"/>
              </a:spcBef>
            </a:pPr>
            <a:r>
              <a:rPr lang="en-US" sz="3998">
                <a:solidFill>
                  <a:srgbClr val="000000"/>
                </a:solidFill>
                <a:latin typeface="Inter"/>
              </a:rPr>
              <a:t>Hạn chế:</a:t>
            </a:r>
          </a:p>
        </p:txBody>
      </p:sp>
      <p:sp>
        <p:nvSpPr>
          <p:cNvPr name="TextBox 9" id="9"/>
          <p:cNvSpPr txBox="true"/>
          <p:nvPr/>
        </p:nvSpPr>
        <p:spPr>
          <a:xfrm rot="0">
            <a:off x="686387" y="6946239"/>
            <a:ext cx="10576902" cy="2794028"/>
          </a:xfrm>
          <a:prstGeom prst="rect">
            <a:avLst/>
          </a:prstGeom>
        </p:spPr>
        <p:txBody>
          <a:bodyPr anchor="t" rtlCol="false" tIns="0" lIns="0" bIns="0" rIns="0">
            <a:spAutoFit/>
          </a:bodyPr>
          <a:lstStyle/>
          <a:p>
            <a:pPr algn="just">
              <a:lnSpc>
                <a:spcPts val="5598"/>
              </a:lnSpc>
            </a:pPr>
            <a:r>
              <a:rPr lang="en-US" sz="3998">
                <a:solidFill>
                  <a:srgbClr val="000000"/>
                </a:solidFill>
                <a:latin typeface="Inter"/>
              </a:rPr>
              <a:t>-Chỉ đang là web tĩnh, chưa có dữ liệu</a:t>
            </a:r>
          </a:p>
          <a:p>
            <a:pPr algn="just">
              <a:lnSpc>
                <a:spcPts val="5598"/>
              </a:lnSpc>
            </a:pPr>
            <a:r>
              <a:rPr lang="en-US" sz="3998">
                <a:solidFill>
                  <a:srgbClr val="000000"/>
                </a:solidFill>
                <a:latin typeface="Inter"/>
              </a:rPr>
              <a:t>-Còn một số chức năng chưa hoàn thành được như thanh toán, thêm sản phẩm...</a:t>
            </a:r>
          </a:p>
          <a:p>
            <a:pPr algn="just">
              <a:lnSpc>
                <a:spcPts val="559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003223" y="4343660"/>
            <a:ext cx="7286808" cy="1219200"/>
          </a:xfrm>
          <a:prstGeom prst="rect">
            <a:avLst/>
          </a:prstGeom>
        </p:spPr>
        <p:txBody>
          <a:bodyPr anchor="t" rtlCol="false" tIns="0" lIns="0" bIns="0" rIns="0">
            <a:spAutoFit/>
          </a:bodyPr>
          <a:lstStyle/>
          <a:p>
            <a:pPr algn="ctr">
              <a:lnSpc>
                <a:spcPts val="9599"/>
              </a:lnSpc>
            </a:pPr>
            <a:r>
              <a:rPr lang="en-US" sz="7999">
                <a:solidFill>
                  <a:srgbClr val="FEFFFD"/>
                </a:solidFill>
                <a:latin typeface="Inter Bold"/>
              </a:rPr>
              <a:t>DEMO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297353"/>
            <a:ext cx="6997139" cy="6910520"/>
          </a:xfrm>
          <a:custGeom>
            <a:avLst/>
            <a:gdLst/>
            <a:ahLst/>
            <a:cxnLst/>
            <a:rect r="r" b="b" t="t" l="l"/>
            <a:pathLst>
              <a:path h="6910520" w="6997139">
                <a:moveTo>
                  <a:pt x="0" y="0"/>
                </a:moveTo>
                <a:lnTo>
                  <a:pt x="6997139" y="0"/>
                </a:lnTo>
                <a:lnTo>
                  <a:pt x="6997139" y="6910520"/>
                </a:lnTo>
                <a:lnTo>
                  <a:pt x="0" y="6910520"/>
                </a:lnTo>
                <a:lnTo>
                  <a:pt x="0" y="0"/>
                </a:lnTo>
                <a:close/>
              </a:path>
            </a:pathLst>
          </a:custGeom>
          <a:blipFill>
            <a:blip r:embed="rId2"/>
            <a:stretch>
              <a:fillRect l="0" t="-1690" r="0" b="-1690"/>
            </a:stretch>
          </a:blipFill>
        </p:spPr>
      </p:sp>
      <p:sp>
        <p:nvSpPr>
          <p:cNvPr name="Freeform 3" id="3"/>
          <p:cNvSpPr/>
          <p:nvPr/>
        </p:nvSpPr>
        <p:spPr>
          <a:xfrm flipH="false" flipV="false" rot="0">
            <a:off x="11000076" y="1297353"/>
            <a:ext cx="6565745" cy="6972879"/>
          </a:xfrm>
          <a:custGeom>
            <a:avLst/>
            <a:gdLst/>
            <a:ahLst/>
            <a:cxnLst/>
            <a:rect r="r" b="b" t="t" l="l"/>
            <a:pathLst>
              <a:path h="6972879" w="6565745">
                <a:moveTo>
                  <a:pt x="0" y="0"/>
                </a:moveTo>
                <a:lnTo>
                  <a:pt x="6565745" y="0"/>
                </a:lnTo>
                <a:lnTo>
                  <a:pt x="6565745" y="6972879"/>
                </a:lnTo>
                <a:lnTo>
                  <a:pt x="0" y="6972879"/>
                </a:lnTo>
                <a:lnTo>
                  <a:pt x="0" y="0"/>
                </a:lnTo>
                <a:close/>
              </a:path>
            </a:pathLst>
          </a:custGeom>
          <a:blipFill>
            <a:blip r:embed="rId3"/>
            <a:stretch>
              <a:fillRect l="0" t="0" r="0" b="0"/>
            </a:stretch>
          </a:blipFill>
        </p:spPr>
      </p:sp>
      <p:sp>
        <p:nvSpPr>
          <p:cNvPr name="TextBox 4" id="4"/>
          <p:cNvSpPr txBox="true"/>
          <p:nvPr/>
        </p:nvSpPr>
        <p:spPr>
          <a:xfrm rot="0">
            <a:off x="958751" y="264102"/>
            <a:ext cx="3012976"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Index:</a:t>
            </a:r>
          </a:p>
        </p:txBody>
      </p:sp>
      <p:sp>
        <p:nvSpPr>
          <p:cNvPr name="TextBox 5" id="5"/>
          <p:cNvSpPr txBox="true"/>
          <p:nvPr/>
        </p:nvSpPr>
        <p:spPr>
          <a:xfrm rot="0">
            <a:off x="12529331" y="2391501"/>
            <a:ext cx="866656" cy="679450"/>
          </a:xfrm>
          <a:prstGeom prst="rect">
            <a:avLst/>
          </a:prstGeom>
        </p:spPr>
        <p:txBody>
          <a:bodyPr anchor="t" rtlCol="false" tIns="0" lIns="0" bIns="0" rIns="0">
            <a:spAutoFit/>
          </a:bodyPr>
          <a:lstStyle/>
          <a:p>
            <a:pPr algn="ctr">
              <a:lnSpc>
                <a:spcPts val="5599"/>
              </a:lnSpc>
              <a:spcBef>
                <a:spcPct val="0"/>
              </a:spcBef>
            </a:pPr>
            <a:r>
              <a:rPr lang="en-US" sz="3999">
                <a:solidFill>
                  <a:srgbClr val="FEFFFD"/>
                </a:solidFill>
                <a:latin typeface="Inter"/>
              </a:rPr>
              <a:t>nav</a:t>
            </a:r>
          </a:p>
        </p:txBody>
      </p:sp>
      <p:sp>
        <p:nvSpPr>
          <p:cNvPr name="TextBox 6" id="6"/>
          <p:cNvSpPr txBox="true"/>
          <p:nvPr/>
        </p:nvSpPr>
        <p:spPr>
          <a:xfrm rot="0">
            <a:off x="11062878" y="349222"/>
            <a:ext cx="2932906"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Shop: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5417" y="2110348"/>
            <a:ext cx="5849948" cy="6607245"/>
          </a:xfrm>
          <a:custGeom>
            <a:avLst/>
            <a:gdLst/>
            <a:ahLst/>
            <a:cxnLst/>
            <a:rect r="r" b="b" t="t" l="l"/>
            <a:pathLst>
              <a:path h="6607245" w="5849948">
                <a:moveTo>
                  <a:pt x="0" y="0"/>
                </a:moveTo>
                <a:lnTo>
                  <a:pt x="5849948" y="0"/>
                </a:lnTo>
                <a:lnTo>
                  <a:pt x="5849948" y="6607246"/>
                </a:lnTo>
                <a:lnTo>
                  <a:pt x="0" y="6607246"/>
                </a:lnTo>
                <a:lnTo>
                  <a:pt x="0" y="0"/>
                </a:lnTo>
                <a:close/>
              </a:path>
            </a:pathLst>
          </a:custGeom>
          <a:blipFill>
            <a:blip r:embed="rId2"/>
            <a:stretch>
              <a:fillRect l="0" t="0" r="0" b="0"/>
            </a:stretch>
          </a:blipFill>
        </p:spPr>
      </p:sp>
      <p:sp>
        <p:nvSpPr>
          <p:cNvPr name="Freeform 3" id="3"/>
          <p:cNvSpPr/>
          <p:nvPr/>
        </p:nvSpPr>
        <p:spPr>
          <a:xfrm flipH="false" flipV="false" rot="0">
            <a:off x="6435365" y="2110348"/>
            <a:ext cx="5982640" cy="6575960"/>
          </a:xfrm>
          <a:custGeom>
            <a:avLst/>
            <a:gdLst/>
            <a:ahLst/>
            <a:cxnLst/>
            <a:rect r="r" b="b" t="t" l="l"/>
            <a:pathLst>
              <a:path h="6575960" w="5982640">
                <a:moveTo>
                  <a:pt x="0" y="0"/>
                </a:moveTo>
                <a:lnTo>
                  <a:pt x="5982640" y="0"/>
                </a:lnTo>
                <a:lnTo>
                  <a:pt x="5982640" y="6575960"/>
                </a:lnTo>
                <a:lnTo>
                  <a:pt x="0" y="6575960"/>
                </a:lnTo>
                <a:lnTo>
                  <a:pt x="0" y="0"/>
                </a:lnTo>
                <a:close/>
              </a:path>
            </a:pathLst>
          </a:custGeom>
          <a:blipFill>
            <a:blip r:embed="rId3"/>
            <a:stretch>
              <a:fillRect l="0" t="0" r="0" b="0"/>
            </a:stretch>
          </a:blipFill>
        </p:spPr>
      </p:sp>
      <p:sp>
        <p:nvSpPr>
          <p:cNvPr name="Freeform 4" id="4"/>
          <p:cNvSpPr/>
          <p:nvPr/>
        </p:nvSpPr>
        <p:spPr>
          <a:xfrm flipH="false" flipV="false" rot="0">
            <a:off x="12302067" y="2117817"/>
            <a:ext cx="5985933" cy="6051366"/>
          </a:xfrm>
          <a:custGeom>
            <a:avLst/>
            <a:gdLst/>
            <a:ahLst/>
            <a:cxnLst/>
            <a:rect r="r" b="b" t="t" l="l"/>
            <a:pathLst>
              <a:path h="6051366" w="5985933">
                <a:moveTo>
                  <a:pt x="0" y="0"/>
                </a:moveTo>
                <a:lnTo>
                  <a:pt x="5985933" y="0"/>
                </a:lnTo>
                <a:lnTo>
                  <a:pt x="5985933" y="6051366"/>
                </a:lnTo>
                <a:lnTo>
                  <a:pt x="0" y="6051366"/>
                </a:lnTo>
                <a:lnTo>
                  <a:pt x="0" y="0"/>
                </a:lnTo>
                <a:close/>
              </a:path>
            </a:pathLst>
          </a:custGeom>
          <a:blipFill>
            <a:blip r:embed="rId4"/>
            <a:stretch>
              <a:fillRect l="0" t="0" r="-33366" b="0"/>
            </a:stretch>
          </a:blipFill>
        </p:spPr>
      </p:sp>
      <p:sp>
        <p:nvSpPr>
          <p:cNvPr name="TextBox 5" id="5"/>
          <p:cNvSpPr txBox="true"/>
          <p:nvPr/>
        </p:nvSpPr>
        <p:spPr>
          <a:xfrm rot="0">
            <a:off x="585417" y="349222"/>
            <a:ext cx="3155057"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Guitar:</a:t>
            </a:r>
          </a:p>
        </p:txBody>
      </p:sp>
      <p:sp>
        <p:nvSpPr>
          <p:cNvPr name="TextBox 6" id="6"/>
          <p:cNvSpPr txBox="true"/>
          <p:nvPr/>
        </p:nvSpPr>
        <p:spPr>
          <a:xfrm rot="0">
            <a:off x="6627887" y="349222"/>
            <a:ext cx="3025973"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Piano:</a:t>
            </a:r>
          </a:p>
        </p:txBody>
      </p:sp>
      <p:sp>
        <p:nvSpPr>
          <p:cNvPr name="TextBox 7" id="7"/>
          <p:cNvSpPr txBox="true"/>
          <p:nvPr/>
        </p:nvSpPr>
        <p:spPr>
          <a:xfrm rot="0">
            <a:off x="12684802" y="349222"/>
            <a:ext cx="2992834" cy="679478"/>
          </a:xfrm>
          <a:prstGeom prst="rect">
            <a:avLst/>
          </a:prstGeom>
        </p:spPr>
        <p:txBody>
          <a:bodyPr anchor="t" rtlCol="false" tIns="0" lIns="0" bIns="0" rIns="0">
            <a:spAutoFit/>
          </a:bodyPr>
          <a:lstStyle/>
          <a:p>
            <a:pPr algn="ctr">
              <a:lnSpc>
                <a:spcPts val="5598"/>
              </a:lnSpc>
              <a:spcBef>
                <a:spcPct val="0"/>
              </a:spcBef>
            </a:pPr>
            <a:r>
              <a:rPr lang="en-US" sz="3998">
                <a:solidFill>
                  <a:srgbClr val="BA356D"/>
                </a:solidFill>
                <a:latin typeface="Inter"/>
              </a:rPr>
              <a:t>Trang Drum: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DAF1U_KCaE8</dc:identifier>
  <dcterms:modified xsi:type="dcterms:W3CDTF">2011-08-01T06:04:30Z</dcterms:modified>
  <cp:revision>1</cp:revision>
  <dc:title>báo cáo bài tập lớn</dc:title>
</cp:coreProperties>
</file>